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Source Sans Pro" panose="020B0604020202020204" charset="0"/>
      <p:regular r:id="rId32"/>
      <p:bold r:id="rId33"/>
      <p:italic r:id="rId34"/>
      <p:boldItalic r:id="rId35"/>
    </p:embeddedFont>
    <p:embeddedFont>
      <p:font typeface="Verdana" panose="020B0604030504040204" pitchFamily="34" charset="0"/>
      <p:regular r:id="rId36"/>
      <p:bold r:id="rId37"/>
      <p:italic r:id="rId38"/>
      <p:boldItalic r:id="rId39"/>
    </p:embeddedFont>
    <p:embeddedFont>
      <p:font typeface="Raleway"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jpg>
</file>

<file path=ppt/media/image11.jpg>
</file>

<file path=ppt/media/image12.jpg>
</file>

<file path=ppt/media/image13.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4eb59c9777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4eb59c9777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ea2dd5465_1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ea2dd5465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ea2dd546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ea2dd546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583884edb3_1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583884edb3_1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83884edb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583884edb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ea2dd546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ea2dd546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e21d421e2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e21d421e2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ea2dd5465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ea2dd546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e21d421e2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e21d421e2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83884edb3_1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83884edb3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83884edb3_1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83884edb3_1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ea2dd5465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ea2dd5465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d994611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d994611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5d9946110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5d9946110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d9946110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5d9946110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ea2dd5465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ea2dd5465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0658dd0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0658dd0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5a61b8d53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5a61b8d53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583884edb3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583884edb3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583884edb3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583884edb3_1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83884edb3_2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83884edb3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eb59c97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eb59c97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ea2dd5465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ea2dd5465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eb59c9777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eb59c9777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83884edb3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83884edb3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83884edb3_1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83884edb3_1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583884edb3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583884edb3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583884edb3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583884edb3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2.jpg"/><Relationship Id="rId4" Type="http://schemas.openxmlformats.org/officeDocument/2006/relationships/image" Target="../media/image11.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 to Game Design</a:t>
            </a:r>
            <a:endParaRPr sz="1400"/>
          </a:p>
        </p:txBody>
      </p:sp>
      <p:sp>
        <p:nvSpPr>
          <p:cNvPr id="59" name="Google Shape;59;p13"/>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Good game design is contextual but there are principles that can help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makes a game</a:t>
            </a:r>
            <a:endParaRPr/>
          </a:p>
          <a:p>
            <a:pPr marL="0" lvl="0" indent="0" algn="l" rtl="0">
              <a:spcBef>
                <a:spcPts val="0"/>
              </a:spcBef>
              <a:spcAft>
                <a:spcPts val="0"/>
              </a:spcAft>
              <a:buNone/>
            </a:pPr>
            <a:endParaRPr/>
          </a:p>
        </p:txBody>
      </p:sp>
      <p:sp>
        <p:nvSpPr>
          <p:cNvPr id="119" name="Google Shape;119;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Tools of play</a:t>
            </a:r>
            <a:endParaRPr/>
          </a:p>
          <a:p>
            <a:pPr marL="457200" lvl="0" indent="-342900" algn="l" rtl="0">
              <a:spcBef>
                <a:spcPts val="0"/>
              </a:spcBef>
              <a:spcAft>
                <a:spcPts val="0"/>
              </a:spcAft>
              <a:buSzPts val="1800"/>
              <a:buChar char="-"/>
            </a:pPr>
            <a:r>
              <a:rPr lang="en"/>
              <a:t>Rule development</a:t>
            </a:r>
            <a:endParaRPr/>
          </a:p>
          <a:p>
            <a:pPr marL="457200" lvl="0" indent="-342900" algn="l" rtl="0">
              <a:spcBef>
                <a:spcPts val="0"/>
              </a:spcBef>
              <a:spcAft>
                <a:spcPts val="0"/>
              </a:spcAft>
              <a:buSzPts val="1800"/>
              <a:buChar char="-"/>
            </a:pPr>
            <a:r>
              <a:rPr lang="en"/>
              <a:t>Victory conditions</a:t>
            </a:r>
            <a:endParaRPr/>
          </a:p>
          <a:p>
            <a:pPr marL="457200" lvl="0" indent="-342900" algn="l" rtl="0">
              <a:spcBef>
                <a:spcPts val="0"/>
              </a:spcBef>
              <a:spcAft>
                <a:spcPts val="0"/>
              </a:spcAft>
              <a:buSzPts val="1800"/>
              <a:buChar char="-"/>
            </a:pPr>
            <a:r>
              <a:rPr lang="en"/>
              <a:t>Single or multiplayer</a:t>
            </a:r>
            <a:endParaRPr/>
          </a:p>
          <a:p>
            <a:pPr marL="457200" lvl="0" indent="-342900" algn="l" rtl="0">
              <a:spcBef>
                <a:spcPts val="0"/>
              </a:spcBef>
              <a:spcAft>
                <a:spcPts val="0"/>
              </a:spcAft>
              <a:buSzPts val="1800"/>
              <a:buChar char="-"/>
            </a:pPr>
            <a:r>
              <a:rPr lang="en"/>
              <a:t>Storyline or plot</a:t>
            </a:r>
            <a:endParaRPr/>
          </a:p>
          <a:p>
            <a:pPr marL="457200" lvl="0" indent="-342900" algn="l" rtl="0">
              <a:spcBef>
                <a:spcPts val="0"/>
              </a:spcBef>
              <a:spcAft>
                <a:spcPts val="0"/>
              </a:spcAft>
              <a:buSzPts val="1800"/>
              <a:buChar char="-"/>
            </a:pPr>
            <a:r>
              <a:rPr lang="en"/>
              <a:t>Luck and strategy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Terminology</a:t>
            </a:r>
            <a:endParaRPr/>
          </a:p>
          <a:p>
            <a:pPr marL="0" lvl="0" indent="0" algn="l" rtl="0">
              <a:spcBef>
                <a:spcPts val="0"/>
              </a:spcBef>
              <a:spcAft>
                <a:spcPts val="0"/>
              </a:spcAft>
              <a:buNone/>
            </a:pPr>
            <a:endParaRPr/>
          </a:p>
        </p:txBody>
      </p:sp>
      <p:sp>
        <p:nvSpPr>
          <p:cNvPr id="125" name="Google Shape;125;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Mechanics</a:t>
            </a:r>
            <a:endParaRPr/>
          </a:p>
        </p:txBody>
      </p:sp>
      <p:sp>
        <p:nvSpPr>
          <p:cNvPr id="131" name="Google Shape;131;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Also called verbs</a:t>
            </a:r>
            <a:endParaRPr/>
          </a:p>
          <a:p>
            <a:pPr marL="457200" lvl="0" indent="-342900" algn="l" rtl="0">
              <a:spcBef>
                <a:spcPts val="0"/>
              </a:spcBef>
              <a:spcAft>
                <a:spcPts val="0"/>
              </a:spcAft>
              <a:buSzPts val="1800"/>
              <a:buChar char="-"/>
            </a:pPr>
            <a:r>
              <a:rPr lang="en"/>
              <a:t>What does the game “do”</a:t>
            </a:r>
            <a:endParaRPr/>
          </a:p>
          <a:p>
            <a:pPr marL="457200" lvl="0" indent="-342900" algn="l" rtl="0">
              <a:spcBef>
                <a:spcPts val="0"/>
              </a:spcBef>
              <a:spcAft>
                <a:spcPts val="0"/>
              </a:spcAft>
              <a:buSzPts val="1800"/>
              <a:buChar char="-"/>
            </a:pPr>
            <a:r>
              <a:rPr lang="en"/>
              <a:t>Can be very broad (win/lose state) or specific (running, jumping etc)</a:t>
            </a:r>
            <a:endParaRPr/>
          </a:p>
          <a:p>
            <a:pPr marL="457200" lvl="0" indent="-342900" algn="l" rtl="0">
              <a:spcBef>
                <a:spcPts val="0"/>
              </a:spcBef>
              <a:spcAft>
                <a:spcPts val="0"/>
              </a:spcAft>
              <a:buSzPts val="1800"/>
              <a:buChar char="-"/>
            </a:pPr>
            <a:r>
              <a:rPr lang="en"/>
              <a:t>Break down into sections</a:t>
            </a:r>
            <a:endParaRPr/>
          </a:p>
          <a:p>
            <a:pPr marL="914400" lvl="1" indent="-317500" algn="l" rtl="0">
              <a:spcBef>
                <a:spcPts val="0"/>
              </a:spcBef>
              <a:spcAft>
                <a:spcPts val="0"/>
              </a:spcAft>
              <a:buSzPts val="1400"/>
              <a:buChar char="-"/>
            </a:pPr>
            <a:r>
              <a:rPr lang="en"/>
              <a:t>Primary - Game dependant</a:t>
            </a:r>
            <a:endParaRPr/>
          </a:p>
          <a:p>
            <a:pPr marL="914400" lvl="1" indent="-317500" algn="l" rtl="0">
              <a:spcBef>
                <a:spcPts val="0"/>
              </a:spcBef>
              <a:spcAft>
                <a:spcPts val="0"/>
              </a:spcAft>
              <a:buSzPts val="1400"/>
              <a:buChar char="-"/>
            </a:pPr>
            <a:r>
              <a:rPr lang="en"/>
              <a:t>Secondary - supports primary</a:t>
            </a:r>
            <a:endParaRPr/>
          </a:p>
          <a:p>
            <a:pPr marL="914400" lvl="1" indent="-317500" algn="l" rtl="0">
              <a:spcBef>
                <a:spcPts val="0"/>
              </a:spcBef>
              <a:spcAft>
                <a:spcPts val="0"/>
              </a:spcAft>
              <a:buSzPts val="1400"/>
              <a:buChar char="-"/>
            </a:pPr>
            <a:r>
              <a:rPr lang="en"/>
              <a:t>Tertiary - quality of life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Assets</a:t>
            </a:r>
            <a:endParaRPr/>
          </a:p>
        </p:txBody>
      </p:sp>
      <p:sp>
        <p:nvSpPr>
          <p:cNvPr id="137" name="Google Shape;137;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Any component that makes up a game</a:t>
            </a:r>
            <a:endParaRPr/>
          </a:p>
          <a:p>
            <a:pPr marL="914400" lvl="1" indent="-317500" algn="l" rtl="0">
              <a:spcBef>
                <a:spcPts val="0"/>
              </a:spcBef>
              <a:spcAft>
                <a:spcPts val="0"/>
              </a:spcAft>
              <a:buSzPts val="1400"/>
              <a:buChar char="-"/>
            </a:pPr>
            <a:r>
              <a:rPr lang="en"/>
              <a:t>Sprites</a:t>
            </a:r>
            <a:endParaRPr/>
          </a:p>
          <a:p>
            <a:pPr marL="914400" lvl="1" indent="-317500" algn="l" rtl="0">
              <a:spcBef>
                <a:spcPts val="0"/>
              </a:spcBef>
              <a:spcAft>
                <a:spcPts val="0"/>
              </a:spcAft>
              <a:buSzPts val="1400"/>
              <a:buChar char="-"/>
            </a:pPr>
            <a:r>
              <a:rPr lang="en"/>
              <a:t>Models</a:t>
            </a:r>
            <a:endParaRPr/>
          </a:p>
          <a:p>
            <a:pPr marL="914400" lvl="1" indent="-317500" algn="l" rtl="0">
              <a:spcBef>
                <a:spcPts val="0"/>
              </a:spcBef>
              <a:spcAft>
                <a:spcPts val="0"/>
              </a:spcAft>
              <a:buSzPts val="1400"/>
              <a:buChar char="-"/>
            </a:pPr>
            <a:r>
              <a:rPr lang="en"/>
              <a:t>Textures</a:t>
            </a:r>
            <a:endParaRPr/>
          </a:p>
          <a:p>
            <a:pPr marL="914400" lvl="1" indent="-317500" algn="l" rtl="0">
              <a:spcBef>
                <a:spcPts val="0"/>
              </a:spcBef>
              <a:spcAft>
                <a:spcPts val="0"/>
              </a:spcAft>
              <a:buSzPts val="1400"/>
              <a:buChar char="-"/>
            </a:pPr>
            <a:r>
              <a:rPr lang="en"/>
              <a:t>Sounds</a:t>
            </a:r>
            <a:endParaRPr/>
          </a:p>
          <a:p>
            <a:pPr marL="914400" lvl="1" indent="-317500" algn="l" rtl="0">
              <a:spcBef>
                <a:spcPts val="0"/>
              </a:spcBef>
              <a:spcAft>
                <a:spcPts val="0"/>
              </a:spcAft>
              <a:buSzPts val="1400"/>
              <a:buChar char="-"/>
            </a:pPr>
            <a:r>
              <a:rPr lang="en"/>
              <a:t>Programs</a:t>
            </a:r>
            <a:endParaRPr/>
          </a:p>
          <a:p>
            <a:pPr marL="914400" lvl="1" indent="-317500" algn="l" rtl="0">
              <a:spcBef>
                <a:spcPts val="0"/>
              </a:spcBef>
              <a:spcAft>
                <a:spcPts val="0"/>
              </a:spcAft>
              <a:buSzPts val="1400"/>
              <a:buChar char="-"/>
            </a:pPr>
            <a:r>
              <a:rPr lang="en"/>
              <a:t>A lot more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Feedback loop</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43" name="Google Shape;143;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Player Input - Game responds - Player input</a:t>
            </a:r>
            <a:endParaRPr/>
          </a:p>
          <a:p>
            <a:pPr marL="0" lvl="0" indent="0" algn="l" rtl="0">
              <a:spcBef>
                <a:spcPts val="1600"/>
              </a:spcBef>
              <a:spcAft>
                <a:spcPts val="1600"/>
              </a:spcAft>
              <a:buNone/>
            </a:pPr>
            <a:endParaRPr/>
          </a:p>
        </p:txBody>
      </p:sp>
      <p:pic>
        <p:nvPicPr>
          <p:cNvPr id="144" name="Google Shape;144;p27"/>
          <p:cNvPicPr preferRelativeResize="0"/>
          <p:nvPr/>
        </p:nvPicPr>
        <p:blipFill>
          <a:blip r:embed="rId3">
            <a:alphaModFix/>
          </a:blip>
          <a:stretch>
            <a:fillRect/>
          </a:stretch>
        </p:blipFill>
        <p:spPr>
          <a:xfrm>
            <a:off x="1524550" y="1546750"/>
            <a:ext cx="5832126" cy="3340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Feedback Loop</a:t>
            </a:r>
            <a:endParaRPr/>
          </a:p>
        </p:txBody>
      </p:sp>
      <p:sp>
        <p:nvSpPr>
          <p:cNvPr id="150" name="Google Shape;150;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51" name="Google Shape;151;p28"/>
          <p:cNvSpPr/>
          <p:nvPr/>
        </p:nvSpPr>
        <p:spPr>
          <a:xfrm>
            <a:off x="874300" y="1673525"/>
            <a:ext cx="2459100" cy="2472600"/>
          </a:xfrm>
          <a:prstGeom prst="diamon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5521300" y="1525375"/>
            <a:ext cx="2459100" cy="2472600"/>
          </a:xfrm>
          <a:prstGeom prst="diamon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txBox="1"/>
          <p:nvPr/>
        </p:nvSpPr>
        <p:spPr>
          <a:xfrm>
            <a:off x="6019900" y="2406475"/>
            <a:ext cx="1461900" cy="71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latin typeface="Verdana"/>
                <a:ea typeface="Verdana"/>
                <a:cs typeface="Verdana"/>
                <a:sym typeface="Verdana"/>
              </a:rPr>
              <a:t>Input</a:t>
            </a:r>
            <a:endParaRPr sz="3600">
              <a:latin typeface="Verdana"/>
              <a:ea typeface="Verdana"/>
              <a:cs typeface="Verdana"/>
              <a:sym typeface="Verdana"/>
            </a:endParaRPr>
          </a:p>
        </p:txBody>
      </p:sp>
      <p:sp>
        <p:nvSpPr>
          <p:cNvPr id="154" name="Google Shape;154;p28"/>
          <p:cNvSpPr txBox="1"/>
          <p:nvPr/>
        </p:nvSpPr>
        <p:spPr>
          <a:xfrm>
            <a:off x="1072450" y="2554625"/>
            <a:ext cx="2062800" cy="71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latin typeface="Verdana"/>
                <a:ea typeface="Verdana"/>
                <a:cs typeface="Verdana"/>
                <a:sym typeface="Verdana"/>
              </a:rPr>
              <a:t>Output</a:t>
            </a:r>
            <a:endParaRPr sz="3600">
              <a:latin typeface="Verdana"/>
              <a:ea typeface="Verdana"/>
              <a:cs typeface="Verdana"/>
              <a:sym typeface="Verdana"/>
            </a:endParaRPr>
          </a:p>
        </p:txBody>
      </p:sp>
      <p:sp>
        <p:nvSpPr>
          <p:cNvPr id="155" name="Google Shape;155;p28"/>
          <p:cNvSpPr/>
          <p:nvPr/>
        </p:nvSpPr>
        <p:spPr>
          <a:xfrm rot="10800000">
            <a:off x="3135250" y="1328525"/>
            <a:ext cx="2751900" cy="915300"/>
          </a:xfrm>
          <a:prstGeom prst="curvedUp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3384325" y="3588225"/>
            <a:ext cx="2751900" cy="915300"/>
          </a:xfrm>
          <a:prstGeom prst="curvedUp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Flow</a:t>
            </a:r>
            <a:endParaRPr/>
          </a:p>
          <a:p>
            <a:pPr marL="0" lvl="0" indent="0" algn="l" rtl="0">
              <a:spcBef>
                <a:spcPts val="0"/>
              </a:spcBef>
              <a:spcAft>
                <a:spcPts val="0"/>
              </a:spcAft>
              <a:buNone/>
            </a:pPr>
            <a:endParaRPr/>
          </a:p>
        </p:txBody>
      </p:sp>
      <p:sp>
        <p:nvSpPr>
          <p:cNvPr id="162" name="Google Shape;162;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Adapt the difficulty of the game to the players skill level</a:t>
            </a:r>
            <a:endParaRPr/>
          </a:p>
          <a:p>
            <a:pPr marL="457200" lvl="0" indent="-342900" algn="l" rtl="0">
              <a:spcBef>
                <a:spcPts val="0"/>
              </a:spcBef>
              <a:spcAft>
                <a:spcPts val="0"/>
              </a:spcAft>
              <a:buSzPts val="1800"/>
              <a:buChar char="-"/>
            </a:pPr>
            <a:r>
              <a:rPr lang="en"/>
              <a:t>Allow a “Cool off period” for the player to display their mastery</a:t>
            </a:r>
            <a:endParaRPr/>
          </a:p>
          <a:p>
            <a:pPr marL="0" lvl="0" indent="0" algn="l" rtl="0">
              <a:spcBef>
                <a:spcPts val="1600"/>
              </a:spcBef>
              <a:spcAft>
                <a:spcPts val="1600"/>
              </a:spcAft>
              <a:buNone/>
            </a:pPr>
            <a:endParaRPr/>
          </a:p>
        </p:txBody>
      </p:sp>
      <p:pic>
        <p:nvPicPr>
          <p:cNvPr id="163" name="Google Shape;163;p29"/>
          <p:cNvPicPr preferRelativeResize="0"/>
          <p:nvPr/>
        </p:nvPicPr>
        <p:blipFill>
          <a:blip r:embed="rId3">
            <a:alphaModFix/>
          </a:blip>
          <a:stretch>
            <a:fillRect/>
          </a:stretch>
        </p:blipFill>
        <p:spPr>
          <a:xfrm>
            <a:off x="1705425" y="2028550"/>
            <a:ext cx="4807974" cy="27044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Flow</a:t>
            </a:r>
            <a:endParaRPr/>
          </a:p>
        </p:txBody>
      </p:sp>
      <p:sp>
        <p:nvSpPr>
          <p:cNvPr id="169" name="Google Shape;169;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70" name="Google Shape;170;p30"/>
          <p:cNvSpPr/>
          <p:nvPr/>
        </p:nvSpPr>
        <p:spPr>
          <a:xfrm>
            <a:off x="1864850" y="1379700"/>
            <a:ext cx="4487700" cy="2807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1" name="Google Shape;171;p30"/>
          <p:cNvSpPr/>
          <p:nvPr/>
        </p:nvSpPr>
        <p:spPr>
          <a:xfrm>
            <a:off x="1864775" y="1386650"/>
            <a:ext cx="4487843" cy="2800450"/>
          </a:xfrm>
          <a:custGeom>
            <a:avLst/>
            <a:gdLst/>
            <a:ahLst/>
            <a:cxnLst/>
            <a:rect l="l" t="t" r="r" b="b"/>
            <a:pathLst>
              <a:path w="174319" h="108471" extrusionOk="0">
                <a:moveTo>
                  <a:pt x="0" y="108471"/>
                </a:moveTo>
                <a:cubicBezTo>
                  <a:pt x="4896" y="103575"/>
                  <a:pt x="5829" y="94628"/>
                  <a:pt x="12022" y="91531"/>
                </a:cubicBezTo>
                <a:cubicBezTo>
                  <a:pt x="19683" y="87700"/>
                  <a:pt x="30414" y="92617"/>
                  <a:pt x="37432" y="87706"/>
                </a:cubicBezTo>
                <a:cubicBezTo>
                  <a:pt x="43585" y="83400"/>
                  <a:pt x="39610" y="70588"/>
                  <a:pt x="46175" y="66941"/>
                </a:cubicBezTo>
                <a:cubicBezTo>
                  <a:pt x="55042" y="62016"/>
                  <a:pt x="68922" y="71219"/>
                  <a:pt x="76504" y="64482"/>
                </a:cubicBezTo>
                <a:cubicBezTo>
                  <a:pt x="80831" y="60637"/>
                  <a:pt x="78977" y="52109"/>
                  <a:pt x="83607" y="48634"/>
                </a:cubicBezTo>
                <a:cubicBezTo>
                  <a:pt x="89230" y="44413"/>
                  <a:pt x="99324" y="48024"/>
                  <a:pt x="103826" y="42623"/>
                </a:cubicBezTo>
                <a:cubicBezTo>
                  <a:pt x="107035" y="38773"/>
                  <a:pt x="105813" y="31542"/>
                  <a:pt x="110111" y="28962"/>
                </a:cubicBezTo>
                <a:cubicBezTo>
                  <a:pt x="117562" y="24489"/>
                  <a:pt x="127929" y="29552"/>
                  <a:pt x="136067" y="26503"/>
                </a:cubicBezTo>
                <a:cubicBezTo>
                  <a:pt x="141827" y="24345"/>
                  <a:pt x="140486" y="14738"/>
                  <a:pt x="144537" y="10109"/>
                </a:cubicBezTo>
                <a:cubicBezTo>
                  <a:pt x="151441" y="2219"/>
                  <a:pt x="163927" y="1387"/>
                  <a:pt x="174319" y="0"/>
                </a:cubicBezTo>
              </a:path>
            </a:pathLst>
          </a:custGeom>
          <a:noFill/>
          <a:ln w="38100" cap="flat" cmpd="sng">
            <a:solidFill>
              <a:schemeClr val="dk2"/>
            </a:solidFill>
            <a:prstDash val="solid"/>
            <a:round/>
            <a:headEnd type="none" w="med" len="med"/>
            <a:tailEnd type="none" w="med" len="med"/>
          </a:ln>
        </p:spPr>
      </p:sp>
      <p:sp>
        <p:nvSpPr>
          <p:cNvPr id="172" name="Google Shape;172;p30"/>
          <p:cNvSpPr txBox="1"/>
          <p:nvPr/>
        </p:nvSpPr>
        <p:spPr>
          <a:xfrm>
            <a:off x="2322375" y="4152950"/>
            <a:ext cx="3244500" cy="36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Skill</a:t>
            </a:r>
            <a:endParaRPr>
              <a:solidFill>
                <a:schemeClr val="lt2"/>
              </a:solidFill>
            </a:endParaRPr>
          </a:p>
          <a:p>
            <a:pPr marL="0" lvl="0" indent="0" algn="ctr" rtl="0">
              <a:spcBef>
                <a:spcPts val="0"/>
              </a:spcBef>
              <a:spcAft>
                <a:spcPts val="0"/>
              </a:spcAft>
              <a:buNone/>
            </a:pPr>
            <a:endParaRPr/>
          </a:p>
        </p:txBody>
      </p:sp>
      <p:sp>
        <p:nvSpPr>
          <p:cNvPr id="173" name="Google Shape;173;p30"/>
          <p:cNvSpPr txBox="1"/>
          <p:nvPr/>
        </p:nvSpPr>
        <p:spPr>
          <a:xfrm>
            <a:off x="-298475" y="2481575"/>
            <a:ext cx="3244500" cy="36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Difficulty</a:t>
            </a:r>
            <a:endParaRPr>
              <a:solidFill>
                <a:schemeClr val="lt2"/>
              </a:solidFill>
            </a:endParaRPr>
          </a:p>
          <a:p>
            <a:pPr marL="0" lvl="0" indent="0" algn="ctr" rtl="0">
              <a:spcBef>
                <a:spcPts val="0"/>
              </a:spcBef>
              <a:spcAft>
                <a:spcPts val="0"/>
              </a:spcAft>
              <a:buNone/>
            </a:pPr>
            <a:endParaRPr>
              <a:solidFill>
                <a:schemeClr val="lt2"/>
              </a:solidFill>
            </a:endParaRPr>
          </a:p>
          <a:p>
            <a:pPr marL="0" lvl="0" indent="0" algn="ctr"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Flow</a:t>
            </a:r>
            <a:endParaRPr/>
          </a:p>
        </p:txBody>
      </p:sp>
      <p:sp>
        <p:nvSpPr>
          <p:cNvPr id="179" name="Google Shape;17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80" name="Google Shape;180;p31"/>
          <p:cNvSpPr/>
          <p:nvPr/>
        </p:nvSpPr>
        <p:spPr>
          <a:xfrm>
            <a:off x="1864850" y="1379700"/>
            <a:ext cx="4487700" cy="2807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1" name="Google Shape;181;p31"/>
          <p:cNvSpPr/>
          <p:nvPr/>
        </p:nvSpPr>
        <p:spPr>
          <a:xfrm>
            <a:off x="1864775" y="1386650"/>
            <a:ext cx="4487843" cy="2800450"/>
          </a:xfrm>
          <a:custGeom>
            <a:avLst/>
            <a:gdLst/>
            <a:ahLst/>
            <a:cxnLst/>
            <a:rect l="l" t="t" r="r" b="b"/>
            <a:pathLst>
              <a:path w="174319" h="108471" extrusionOk="0">
                <a:moveTo>
                  <a:pt x="0" y="108471"/>
                </a:moveTo>
                <a:cubicBezTo>
                  <a:pt x="4896" y="103575"/>
                  <a:pt x="5829" y="94628"/>
                  <a:pt x="12022" y="91531"/>
                </a:cubicBezTo>
                <a:cubicBezTo>
                  <a:pt x="19683" y="87700"/>
                  <a:pt x="30414" y="92617"/>
                  <a:pt x="37432" y="87706"/>
                </a:cubicBezTo>
                <a:cubicBezTo>
                  <a:pt x="43585" y="83400"/>
                  <a:pt x="39610" y="70588"/>
                  <a:pt x="46175" y="66941"/>
                </a:cubicBezTo>
                <a:cubicBezTo>
                  <a:pt x="55042" y="62016"/>
                  <a:pt x="68922" y="71219"/>
                  <a:pt x="76504" y="64482"/>
                </a:cubicBezTo>
                <a:cubicBezTo>
                  <a:pt x="80831" y="60637"/>
                  <a:pt x="78977" y="52109"/>
                  <a:pt x="83607" y="48634"/>
                </a:cubicBezTo>
                <a:cubicBezTo>
                  <a:pt x="89230" y="44413"/>
                  <a:pt x="99324" y="48024"/>
                  <a:pt x="103826" y="42623"/>
                </a:cubicBezTo>
                <a:cubicBezTo>
                  <a:pt x="107035" y="38773"/>
                  <a:pt x="105813" y="31542"/>
                  <a:pt x="110111" y="28962"/>
                </a:cubicBezTo>
                <a:cubicBezTo>
                  <a:pt x="117562" y="24489"/>
                  <a:pt x="127929" y="29552"/>
                  <a:pt x="136067" y="26503"/>
                </a:cubicBezTo>
                <a:cubicBezTo>
                  <a:pt x="141827" y="24345"/>
                  <a:pt x="140486" y="14738"/>
                  <a:pt x="144537" y="10109"/>
                </a:cubicBezTo>
                <a:cubicBezTo>
                  <a:pt x="151441" y="2219"/>
                  <a:pt x="163927" y="1387"/>
                  <a:pt x="174319" y="0"/>
                </a:cubicBezTo>
              </a:path>
            </a:pathLst>
          </a:custGeom>
          <a:noFill/>
          <a:ln w="38100" cap="flat" cmpd="sng">
            <a:solidFill>
              <a:schemeClr val="dk2"/>
            </a:solidFill>
            <a:prstDash val="solid"/>
            <a:round/>
            <a:headEnd type="none" w="med" len="med"/>
            <a:tailEnd type="none" w="med" len="med"/>
          </a:ln>
        </p:spPr>
      </p:sp>
      <p:sp>
        <p:nvSpPr>
          <p:cNvPr id="182" name="Google Shape;182;p31"/>
          <p:cNvSpPr txBox="1"/>
          <p:nvPr/>
        </p:nvSpPr>
        <p:spPr>
          <a:xfrm>
            <a:off x="2322375" y="4152950"/>
            <a:ext cx="3244500" cy="36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Skill</a:t>
            </a:r>
            <a:endParaRPr>
              <a:solidFill>
                <a:schemeClr val="lt2"/>
              </a:solidFill>
            </a:endParaRPr>
          </a:p>
          <a:p>
            <a:pPr marL="0" lvl="0" indent="0" algn="ctr" rtl="0">
              <a:spcBef>
                <a:spcPts val="0"/>
              </a:spcBef>
              <a:spcAft>
                <a:spcPts val="0"/>
              </a:spcAft>
              <a:buNone/>
            </a:pPr>
            <a:endParaRPr/>
          </a:p>
        </p:txBody>
      </p:sp>
      <p:sp>
        <p:nvSpPr>
          <p:cNvPr id="183" name="Google Shape;183;p31"/>
          <p:cNvSpPr txBox="1"/>
          <p:nvPr/>
        </p:nvSpPr>
        <p:spPr>
          <a:xfrm>
            <a:off x="-298475" y="2481575"/>
            <a:ext cx="3244500" cy="36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Difficulty</a:t>
            </a:r>
            <a:endParaRPr>
              <a:solidFill>
                <a:schemeClr val="lt2"/>
              </a:solidFill>
            </a:endParaRPr>
          </a:p>
          <a:p>
            <a:pPr marL="0" lvl="0" indent="0" algn="ctr" rtl="0">
              <a:spcBef>
                <a:spcPts val="0"/>
              </a:spcBef>
              <a:spcAft>
                <a:spcPts val="0"/>
              </a:spcAft>
              <a:buNone/>
            </a:pPr>
            <a:endParaRPr>
              <a:solidFill>
                <a:schemeClr val="lt2"/>
              </a:solidFill>
            </a:endParaRPr>
          </a:p>
          <a:p>
            <a:pPr marL="0" lvl="0" indent="0" algn="ctr" rtl="0">
              <a:spcBef>
                <a:spcPts val="0"/>
              </a:spcBef>
              <a:spcAft>
                <a:spcPts val="0"/>
              </a:spcAft>
              <a:buNone/>
            </a:pPr>
            <a:endParaRPr/>
          </a:p>
        </p:txBody>
      </p:sp>
      <p:sp>
        <p:nvSpPr>
          <p:cNvPr id="184" name="Google Shape;184;p31"/>
          <p:cNvSpPr/>
          <p:nvPr/>
        </p:nvSpPr>
        <p:spPr>
          <a:xfrm>
            <a:off x="2946025" y="2930375"/>
            <a:ext cx="362100" cy="3621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 name="Google Shape;185;p31"/>
          <p:cNvCxnSpPr/>
          <p:nvPr/>
        </p:nvCxnSpPr>
        <p:spPr>
          <a:xfrm flipH="1">
            <a:off x="3210425" y="2732275"/>
            <a:ext cx="88800" cy="163800"/>
          </a:xfrm>
          <a:prstGeom prst="straightConnector1">
            <a:avLst/>
          </a:prstGeom>
          <a:noFill/>
          <a:ln w="9525" cap="flat" cmpd="sng">
            <a:solidFill>
              <a:schemeClr val="dk2"/>
            </a:solidFill>
            <a:prstDash val="solid"/>
            <a:round/>
            <a:headEnd type="none" w="med" len="med"/>
            <a:tailEnd type="triangle" w="med" len="med"/>
          </a:ln>
        </p:spPr>
      </p:cxnSp>
      <p:sp>
        <p:nvSpPr>
          <p:cNvPr id="186" name="Google Shape;186;p31"/>
          <p:cNvSpPr txBox="1"/>
          <p:nvPr/>
        </p:nvSpPr>
        <p:spPr>
          <a:xfrm>
            <a:off x="2916700" y="2411225"/>
            <a:ext cx="956100" cy="21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Mastery</a:t>
            </a:r>
            <a:endParaRPr/>
          </a:p>
        </p:txBody>
      </p:sp>
      <p:sp>
        <p:nvSpPr>
          <p:cNvPr id="187" name="Google Shape;187;p31"/>
          <p:cNvSpPr txBox="1"/>
          <p:nvPr/>
        </p:nvSpPr>
        <p:spPr>
          <a:xfrm>
            <a:off x="2192650" y="1530075"/>
            <a:ext cx="2240400" cy="86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Frustration</a:t>
            </a:r>
            <a:endParaRPr sz="3000"/>
          </a:p>
        </p:txBody>
      </p:sp>
      <p:sp>
        <p:nvSpPr>
          <p:cNvPr id="188" name="Google Shape;188;p31"/>
          <p:cNvSpPr txBox="1"/>
          <p:nvPr/>
        </p:nvSpPr>
        <p:spPr>
          <a:xfrm>
            <a:off x="3936600" y="3130575"/>
            <a:ext cx="2240400" cy="86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Boredom</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Topics Covered in this session</a:t>
            </a:r>
            <a:endParaRPr/>
          </a:p>
        </p:txBody>
      </p:sp>
      <p:sp>
        <p:nvSpPr>
          <p:cNvPr id="65" name="Google Shape;65;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What is Game Design</a:t>
            </a:r>
            <a:endParaRPr/>
          </a:p>
          <a:p>
            <a:pPr marL="457200" lvl="0" indent="-342900" algn="l" rtl="0">
              <a:spcBef>
                <a:spcPts val="0"/>
              </a:spcBef>
              <a:spcAft>
                <a:spcPts val="0"/>
              </a:spcAft>
              <a:buSzPts val="1800"/>
              <a:buChar char="-"/>
            </a:pPr>
            <a:r>
              <a:rPr lang="en"/>
              <a:t>Game Design Term Definition</a:t>
            </a:r>
            <a:endParaRPr/>
          </a:p>
          <a:p>
            <a:pPr marL="457200" lvl="0" indent="-342900" algn="l" rtl="0">
              <a:spcBef>
                <a:spcPts val="0"/>
              </a:spcBef>
              <a:spcAft>
                <a:spcPts val="0"/>
              </a:spcAft>
              <a:buSzPts val="1800"/>
              <a:buChar char="-"/>
            </a:pPr>
            <a:r>
              <a:rPr lang="en"/>
              <a:t>Role of designers in a studio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title"/>
          </p:nvPr>
        </p:nvSpPr>
        <p:spPr>
          <a:xfrm>
            <a:off x="311700" y="445025"/>
            <a:ext cx="8520600" cy="90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Thesis, Antithesis, Synthesis (Goal, Conflict, Result)</a:t>
            </a:r>
            <a:endParaRPr/>
          </a:p>
          <a:p>
            <a:pPr marL="0" lvl="0" indent="0" algn="l" rtl="0">
              <a:spcBef>
                <a:spcPts val="0"/>
              </a:spcBef>
              <a:spcAft>
                <a:spcPts val="0"/>
              </a:spcAft>
              <a:buNone/>
            </a:pPr>
            <a:endParaRPr/>
          </a:p>
        </p:txBody>
      </p:sp>
      <p:sp>
        <p:nvSpPr>
          <p:cNvPr id="194" name="Google Shape;194;p32"/>
          <p:cNvSpPr txBox="1">
            <a:spLocks noGrp="1"/>
          </p:cNvSpPr>
          <p:nvPr>
            <p:ph type="body" idx="1"/>
          </p:nvPr>
        </p:nvSpPr>
        <p:spPr>
          <a:xfrm>
            <a:off x="311700" y="1542350"/>
            <a:ext cx="8520600" cy="302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What does the player want to accomplish</a:t>
            </a:r>
            <a:endParaRPr/>
          </a:p>
          <a:p>
            <a:pPr marL="457200" lvl="0" indent="-342900" algn="l" rtl="0">
              <a:spcBef>
                <a:spcPts val="0"/>
              </a:spcBef>
              <a:spcAft>
                <a:spcPts val="0"/>
              </a:spcAft>
              <a:buSzPts val="1800"/>
              <a:buChar char="-"/>
            </a:pPr>
            <a:r>
              <a:rPr lang="en"/>
              <a:t>What stops the player from completing the goal</a:t>
            </a:r>
            <a:endParaRPr/>
          </a:p>
          <a:p>
            <a:pPr marL="457200" lvl="0" indent="-342900" algn="l" rtl="0">
              <a:spcBef>
                <a:spcPts val="0"/>
              </a:spcBef>
              <a:spcAft>
                <a:spcPts val="0"/>
              </a:spcAft>
              <a:buSzPts val="1800"/>
              <a:buChar char="-"/>
            </a:pPr>
            <a:r>
              <a:rPr lang="en"/>
              <a:t>What happens when the player interacts with the conflict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 Down / Bottom up</a:t>
            </a:r>
            <a:endParaRPr/>
          </a:p>
        </p:txBody>
      </p:sp>
      <p:sp>
        <p:nvSpPr>
          <p:cNvPr id="200" name="Google Shape;200;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1" name="Google Shape;201;p33"/>
          <p:cNvPicPr preferRelativeResize="0"/>
          <p:nvPr/>
        </p:nvPicPr>
        <p:blipFill>
          <a:blip r:embed="rId3">
            <a:alphaModFix/>
          </a:blip>
          <a:stretch>
            <a:fillRect/>
          </a:stretch>
        </p:blipFill>
        <p:spPr>
          <a:xfrm>
            <a:off x="1460600" y="1113800"/>
            <a:ext cx="5915055" cy="37358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Maslow's Hierarchy of needs</a:t>
            </a:r>
            <a:endParaRPr/>
          </a:p>
        </p:txBody>
      </p:sp>
      <p:sp>
        <p:nvSpPr>
          <p:cNvPr id="207" name="Google Shape;20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8" name="Google Shape;208;p34"/>
          <p:cNvPicPr preferRelativeResize="0"/>
          <p:nvPr/>
        </p:nvPicPr>
        <p:blipFill>
          <a:blip r:embed="rId3">
            <a:alphaModFix/>
          </a:blip>
          <a:stretch>
            <a:fillRect/>
          </a:stretch>
        </p:blipFill>
        <p:spPr>
          <a:xfrm>
            <a:off x="2336100" y="1158088"/>
            <a:ext cx="4576548" cy="3405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5" name="Google Shape;215;p35"/>
          <p:cNvPicPr preferRelativeResize="0"/>
          <p:nvPr/>
        </p:nvPicPr>
        <p:blipFill>
          <a:blip r:embed="rId3">
            <a:alphaModFix/>
          </a:blip>
          <a:stretch>
            <a:fillRect/>
          </a:stretch>
        </p:blipFill>
        <p:spPr>
          <a:xfrm>
            <a:off x="1179925" y="1068425"/>
            <a:ext cx="6858000" cy="3429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Hook</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21" name="Google Shape;221;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What makes the game remarkable</a:t>
            </a:r>
            <a:endParaRPr/>
          </a:p>
        </p:txBody>
      </p:sp>
      <p:pic>
        <p:nvPicPr>
          <p:cNvPr id="222" name="Google Shape;222;p36"/>
          <p:cNvPicPr preferRelativeResize="0"/>
          <p:nvPr/>
        </p:nvPicPr>
        <p:blipFill>
          <a:blip r:embed="rId3">
            <a:alphaModFix/>
          </a:blip>
          <a:stretch>
            <a:fillRect/>
          </a:stretch>
        </p:blipFill>
        <p:spPr>
          <a:xfrm>
            <a:off x="2738250" y="1635550"/>
            <a:ext cx="5946899" cy="3345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7"/>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Theme</a:t>
            </a:r>
            <a:endParaRPr/>
          </a:p>
        </p:txBody>
      </p:sp>
      <p:sp>
        <p:nvSpPr>
          <p:cNvPr id="228" name="Google Shape;228;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29" name="Google Shape;229;p37"/>
          <p:cNvPicPr preferRelativeResize="0"/>
          <p:nvPr/>
        </p:nvPicPr>
        <p:blipFill>
          <a:blip r:embed="rId3">
            <a:alphaModFix/>
          </a:blip>
          <a:stretch>
            <a:fillRect/>
          </a:stretch>
        </p:blipFill>
        <p:spPr>
          <a:xfrm>
            <a:off x="645375" y="1768075"/>
            <a:ext cx="2575975" cy="2564550"/>
          </a:xfrm>
          <a:prstGeom prst="rect">
            <a:avLst/>
          </a:prstGeom>
          <a:noFill/>
          <a:ln>
            <a:noFill/>
          </a:ln>
        </p:spPr>
      </p:pic>
      <p:pic>
        <p:nvPicPr>
          <p:cNvPr id="230" name="Google Shape;230;p37"/>
          <p:cNvPicPr preferRelativeResize="0"/>
          <p:nvPr/>
        </p:nvPicPr>
        <p:blipFill>
          <a:blip r:embed="rId4">
            <a:alphaModFix/>
          </a:blip>
          <a:stretch>
            <a:fillRect/>
          </a:stretch>
        </p:blipFill>
        <p:spPr>
          <a:xfrm>
            <a:off x="3699350" y="1937375"/>
            <a:ext cx="2160150" cy="2160175"/>
          </a:xfrm>
          <a:prstGeom prst="rect">
            <a:avLst/>
          </a:prstGeom>
          <a:noFill/>
          <a:ln>
            <a:noFill/>
          </a:ln>
        </p:spPr>
      </p:pic>
      <p:pic>
        <p:nvPicPr>
          <p:cNvPr id="231" name="Google Shape;231;p37"/>
          <p:cNvPicPr preferRelativeResize="0"/>
          <p:nvPr/>
        </p:nvPicPr>
        <p:blipFill>
          <a:blip r:embed="rId5">
            <a:alphaModFix/>
          </a:blip>
          <a:stretch>
            <a:fillRect/>
          </a:stretch>
        </p:blipFill>
        <p:spPr>
          <a:xfrm>
            <a:off x="6300352" y="1768077"/>
            <a:ext cx="2464075" cy="24640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8"/>
          <p:cNvSpPr txBox="1"/>
          <p:nvPr/>
        </p:nvSpPr>
        <p:spPr>
          <a:xfrm>
            <a:off x="2378875" y="315300"/>
            <a:ext cx="1210800" cy="900000"/>
          </a:xfrm>
          <a:prstGeom prst="rect">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Mechanics</a:t>
            </a:r>
            <a:endParaRPr>
              <a:latin typeface="Source Sans Pro"/>
              <a:ea typeface="Source Sans Pro"/>
              <a:cs typeface="Source Sans Pro"/>
              <a:sym typeface="Source Sans Pro"/>
            </a:endParaRPr>
          </a:p>
        </p:txBody>
      </p:sp>
      <p:sp>
        <p:nvSpPr>
          <p:cNvPr id="237" name="Google Shape;237;p38"/>
          <p:cNvSpPr txBox="1"/>
          <p:nvPr/>
        </p:nvSpPr>
        <p:spPr>
          <a:xfrm>
            <a:off x="2378875" y="1215300"/>
            <a:ext cx="1210800" cy="900000"/>
          </a:xfrm>
          <a:prstGeom prst="rect">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Assets</a:t>
            </a:r>
            <a:endParaRPr>
              <a:latin typeface="Source Sans Pro"/>
              <a:ea typeface="Source Sans Pro"/>
              <a:cs typeface="Source Sans Pro"/>
              <a:sym typeface="Source Sans Pro"/>
            </a:endParaRPr>
          </a:p>
        </p:txBody>
      </p:sp>
      <p:sp>
        <p:nvSpPr>
          <p:cNvPr id="238" name="Google Shape;238;p38"/>
          <p:cNvSpPr txBox="1"/>
          <p:nvPr/>
        </p:nvSpPr>
        <p:spPr>
          <a:xfrm>
            <a:off x="2378875" y="2115300"/>
            <a:ext cx="1210800" cy="900000"/>
          </a:xfrm>
          <a:prstGeom prst="rect">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Feedback Loop</a:t>
            </a:r>
            <a:endParaRPr>
              <a:latin typeface="Source Sans Pro"/>
              <a:ea typeface="Source Sans Pro"/>
              <a:cs typeface="Source Sans Pro"/>
              <a:sym typeface="Source Sans Pro"/>
            </a:endParaRPr>
          </a:p>
        </p:txBody>
      </p:sp>
      <p:sp>
        <p:nvSpPr>
          <p:cNvPr id="239" name="Google Shape;239;p38"/>
          <p:cNvSpPr txBox="1"/>
          <p:nvPr/>
        </p:nvSpPr>
        <p:spPr>
          <a:xfrm>
            <a:off x="2378875" y="3015300"/>
            <a:ext cx="1210800" cy="900000"/>
          </a:xfrm>
          <a:prstGeom prst="rect">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Flow</a:t>
            </a:r>
            <a:endParaRPr>
              <a:latin typeface="Source Sans Pro"/>
              <a:ea typeface="Source Sans Pro"/>
              <a:cs typeface="Source Sans Pro"/>
              <a:sym typeface="Source Sans Pro"/>
            </a:endParaRPr>
          </a:p>
        </p:txBody>
      </p:sp>
      <p:sp>
        <p:nvSpPr>
          <p:cNvPr id="240" name="Google Shape;240;p38"/>
          <p:cNvSpPr txBox="1"/>
          <p:nvPr/>
        </p:nvSpPr>
        <p:spPr>
          <a:xfrm>
            <a:off x="2378875" y="3915300"/>
            <a:ext cx="1210800" cy="900000"/>
          </a:xfrm>
          <a:prstGeom prst="rect">
            <a:avLst/>
          </a:prstGeom>
          <a:solidFill>
            <a:srgbClr val="6D9EE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Thesis,</a:t>
            </a:r>
            <a:endParaRPr>
              <a:latin typeface="Source Sans Pro"/>
              <a:ea typeface="Source Sans Pro"/>
              <a:cs typeface="Source Sans Pro"/>
              <a:sym typeface="Source Sans Pro"/>
            </a:endParaRPr>
          </a:p>
          <a:p>
            <a:pPr marL="0" lvl="0" indent="0" algn="ctr" rtl="0">
              <a:spcBef>
                <a:spcPts val="0"/>
              </a:spcBef>
              <a:spcAft>
                <a:spcPts val="0"/>
              </a:spcAft>
              <a:buNone/>
            </a:pPr>
            <a:r>
              <a:rPr lang="en">
                <a:latin typeface="Source Sans Pro"/>
                <a:ea typeface="Source Sans Pro"/>
                <a:cs typeface="Source Sans Pro"/>
                <a:sym typeface="Source Sans Pro"/>
              </a:rPr>
              <a:t>Antithesis, Synthathis</a:t>
            </a:r>
            <a:endParaRPr>
              <a:latin typeface="Source Sans Pro"/>
              <a:ea typeface="Source Sans Pro"/>
              <a:cs typeface="Source Sans Pro"/>
              <a:sym typeface="Source Sans Pro"/>
            </a:endParaRPr>
          </a:p>
        </p:txBody>
      </p:sp>
      <p:sp>
        <p:nvSpPr>
          <p:cNvPr id="241" name="Google Shape;241;p38"/>
          <p:cNvSpPr txBox="1"/>
          <p:nvPr/>
        </p:nvSpPr>
        <p:spPr>
          <a:xfrm>
            <a:off x="3589675" y="3915300"/>
            <a:ext cx="2582400" cy="900000"/>
          </a:xfrm>
          <a:prstGeom prst="rect">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The goal of the player, the obstacle preventing the player, the result of the player interacting with the obstacle</a:t>
            </a:r>
            <a:endParaRPr>
              <a:latin typeface="Source Sans Pro"/>
              <a:ea typeface="Source Sans Pro"/>
              <a:cs typeface="Source Sans Pro"/>
              <a:sym typeface="Source Sans Pro"/>
            </a:endParaRPr>
          </a:p>
        </p:txBody>
      </p:sp>
      <p:sp>
        <p:nvSpPr>
          <p:cNvPr id="242" name="Google Shape;242;p38"/>
          <p:cNvSpPr txBox="1"/>
          <p:nvPr/>
        </p:nvSpPr>
        <p:spPr>
          <a:xfrm>
            <a:off x="3589675" y="3015300"/>
            <a:ext cx="2582400" cy="900000"/>
          </a:xfrm>
          <a:prstGeom prst="rect">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The difficulty of the game adapting to the players skill</a:t>
            </a:r>
            <a:endParaRPr>
              <a:latin typeface="Source Sans Pro"/>
              <a:ea typeface="Source Sans Pro"/>
              <a:cs typeface="Source Sans Pro"/>
              <a:sym typeface="Source Sans Pro"/>
            </a:endParaRPr>
          </a:p>
        </p:txBody>
      </p:sp>
      <p:sp>
        <p:nvSpPr>
          <p:cNvPr id="243" name="Google Shape;243;p38"/>
          <p:cNvSpPr txBox="1"/>
          <p:nvPr/>
        </p:nvSpPr>
        <p:spPr>
          <a:xfrm>
            <a:off x="3589675" y="2121750"/>
            <a:ext cx="2582400" cy="900000"/>
          </a:xfrm>
          <a:prstGeom prst="rect">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The relationship between the players input and the games response</a:t>
            </a:r>
            <a:endParaRPr>
              <a:latin typeface="Source Sans Pro"/>
              <a:ea typeface="Source Sans Pro"/>
              <a:cs typeface="Source Sans Pro"/>
              <a:sym typeface="Source Sans Pro"/>
            </a:endParaRPr>
          </a:p>
        </p:txBody>
      </p:sp>
      <p:sp>
        <p:nvSpPr>
          <p:cNvPr id="244" name="Google Shape;244;p38"/>
          <p:cNvSpPr txBox="1"/>
          <p:nvPr/>
        </p:nvSpPr>
        <p:spPr>
          <a:xfrm>
            <a:off x="3589675" y="1215300"/>
            <a:ext cx="2582400" cy="900000"/>
          </a:xfrm>
          <a:prstGeom prst="rect">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Things that make up the game</a:t>
            </a:r>
            <a:endParaRPr>
              <a:latin typeface="Source Sans Pro"/>
              <a:ea typeface="Source Sans Pro"/>
              <a:cs typeface="Source Sans Pro"/>
              <a:sym typeface="Source Sans Pro"/>
            </a:endParaRPr>
          </a:p>
        </p:txBody>
      </p:sp>
      <p:sp>
        <p:nvSpPr>
          <p:cNvPr id="245" name="Google Shape;245;p38"/>
          <p:cNvSpPr txBox="1"/>
          <p:nvPr/>
        </p:nvSpPr>
        <p:spPr>
          <a:xfrm>
            <a:off x="3589675" y="328200"/>
            <a:ext cx="2582400" cy="900000"/>
          </a:xfrm>
          <a:prstGeom prst="rect">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ource Sans Pro"/>
                <a:ea typeface="Source Sans Pro"/>
                <a:cs typeface="Source Sans Pro"/>
                <a:sym typeface="Source Sans Pro"/>
              </a:rPr>
              <a:t>What the game can do</a:t>
            </a:r>
            <a:endParaRPr>
              <a:latin typeface="Source Sans Pro"/>
              <a:ea typeface="Source Sans Pro"/>
              <a:cs typeface="Source Sans Pro"/>
              <a:sym typeface="Source Sans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Game Designer Job Description</a:t>
            </a:r>
            <a:endParaRPr/>
          </a:p>
        </p:txBody>
      </p:sp>
      <p:sp>
        <p:nvSpPr>
          <p:cNvPr id="251" name="Google Shape;251;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Designers have various branches in studios</a:t>
            </a:r>
            <a:endParaRPr/>
          </a:p>
          <a:p>
            <a:pPr marL="914400" lvl="1" indent="-317500" algn="l" rtl="0">
              <a:spcBef>
                <a:spcPts val="0"/>
              </a:spcBef>
              <a:spcAft>
                <a:spcPts val="0"/>
              </a:spcAft>
              <a:buSzPts val="1400"/>
              <a:buChar char="-"/>
            </a:pPr>
            <a:r>
              <a:rPr lang="en"/>
              <a:t>Level designers</a:t>
            </a:r>
            <a:endParaRPr/>
          </a:p>
          <a:p>
            <a:pPr marL="914400" lvl="1" indent="-317500" algn="l" rtl="0">
              <a:spcBef>
                <a:spcPts val="0"/>
              </a:spcBef>
              <a:spcAft>
                <a:spcPts val="0"/>
              </a:spcAft>
              <a:buSzPts val="1400"/>
              <a:buChar char="-"/>
            </a:pPr>
            <a:r>
              <a:rPr lang="en"/>
              <a:t>Combat designers</a:t>
            </a:r>
            <a:endParaRPr/>
          </a:p>
          <a:p>
            <a:pPr marL="914400" lvl="1" indent="-317500" algn="l" rtl="0">
              <a:spcBef>
                <a:spcPts val="0"/>
              </a:spcBef>
              <a:spcAft>
                <a:spcPts val="0"/>
              </a:spcAft>
              <a:buSzPts val="1400"/>
              <a:buChar char="-"/>
            </a:pPr>
            <a:r>
              <a:rPr lang="en"/>
              <a:t>System designers</a:t>
            </a:r>
            <a:endParaRPr/>
          </a:p>
          <a:p>
            <a:pPr marL="914400" lvl="1" indent="-317500" algn="l" rtl="0">
              <a:spcBef>
                <a:spcPts val="0"/>
              </a:spcBef>
              <a:spcAft>
                <a:spcPts val="0"/>
              </a:spcAft>
              <a:buSzPts val="1400"/>
              <a:buChar char="-"/>
            </a:pPr>
            <a:r>
              <a:rPr lang="en"/>
              <a:t>Narrative designers</a:t>
            </a:r>
            <a:endParaRPr/>
          </a:p>
          <a:p>
            <a:pPr marL="914400" lvl="1" indent="-317500" algn="l" rtl="0">
              <a:spcBef>
                <a:spcPts val="0"/>
              </a:spcBef>
              <a:spcAft>
                <a:spcPts val="0"/>
              </a:spcAft>
              <a:buSzPts val="1400"/>
              <a:buChar char="-"/>
            </a:pPr>
            <a:r>
              <a:rPr lang="en"/>
              <a:t>etc</a:t>
            </a:r>
            <a:endParaRPr/>
          </a:p>
          <a:p>
            <a:pPr marL="457200" lvl="0" indent="-342900" algn="l" rtl="0">
              <a:spcBef>
                <a:spcPts val="0"/>
              </a:spcBef>
              <a:spcAft>
                <a:spcPts val="0"/>
              </a:spcAft>
              <a:buSzPts val="1800"/>
              <a:buChar char="-"/>
            </a:pPr>
            <a:r>
              <a:rPr lang="en"/>
              <a:t>More often than not this information is documented in a design document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58" name="Google Shape;258;p40"/>
          <p:cNvPicPr preferRelativeResize="0"/>
          <p:nvPr/>
        </p:nvPicPr>
        <p:blipFill>
          <a:blip r:embed="rId3">
            <a:alphaModFix/>
          </a:blip>
          <a:stretch>
            <a:fillRect/>
          </a:stretch>
        </p:blipFill>
        <p:spPr>
          <a:xfrm>
            <a:off x="791150" y="445025"/>
            <a:ext cx="7223826" cy="4063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a:t>
            </a:r>
            <a:endParaRPr/>
          </a:p>
        </p:txBody>
      </p:sp>
      <p:sp>
        <p:nvSpPr>
          <p:cNvPr id="264" name="Google Shape;264;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Definition of Game Design</a:t>
            </a:r>
            <a:endParaRPr/>
          </a:p>
          <a:p>
            <a:pPr marL="457200" lvl="0" indent="-342900" algn="l" rtl="0">
              <a:spcBef>
                <a:spcPts val="0"/>
              </a:spcBef>
              <a:spcAft>
                <a:spcPts val="0"/>
              </a:spcAft>
              <a:buSzPts val="1800"/>
              <a:buChar char="-"/>
            </a:pPr>
            <a:r>
              <a:rPr lang="en"/>
              <a:t>Design terminology</a:t>
            </a:r>
            <a:endParaRPr/>
          </a:p>
          <a:p>
            <a:pPr marL="457200" lvl="0" indent="-342900" algn="l" rtl="0">
              <a:spcBef>
                <a:spcPts val="0"/>
              </a:spcBef>
              <a:spcAft>
                <a:spcPts val="0"/>
              </a:spcAft>
              <a:buSzPts val="1800"/>
              <a:buChar char="-"/>
            </a:pPr>
            <a:r>
              <a:rPr lang="en"/>
              <a:t>Roles of a Designer</a:t>
            </a:r>
            <a:endParaRPr/>
          </a:p>
          <a:p>
            <a:pPr marL="457200" lvl="0" indent="-342900" algn="l" rtl="0">
              <a:spcBef>
                <a:spcPts val="0"/>
              </a:spcBef>
              <a:spcAft>
                <a:spcPts val="0"/>
              </a:spcAft>
              <a:buSzPts val="1800"/>
              <a:buChar char="-"/>
            </a:pPr>
            <a:r>
              <a:rPr lang="en"/>
              <a:t>Application of game design</a:t>
            </a:r>
            <a:endParaRPr/>
          </a:p>
          <a:p>
            <a:pPr marL="45720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Design</a:t>
            </a:r>
            <a:endParaRPr/>
          </a:p>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Dictionary result for design</a:t>
            </a:r>
            <a:br>
              <a:rPr lang="en"/>
            </a:br>
            <a:r>
              <a:rPr lang="en"/>
              <a:t>/dɪˈzʌɪn/</a:t>
            </a:r>
            <a:br>
              <a:rPr lang="en"/>
            </a:br>
            <a:r>
              <a:rPr lang="en"/>
              <a:t>noun</a:t>
            </a:r>
            <a:br>
              <a:rPr lang="en"/>
            </a:br>
            <a:r>
              <a:rPr lang="en"/>
              <a:t>noun: design; plural noun: designs</a:t>
            </a:r>
            <a:br>
              <a:rPr lang="en"/>
            </a:br>
            <a:r>
              <a:rPr lang="en"/>
              <a:t>1. a plan or drawing produced to show the look and function or workings of a building, garment, or other object before it is made.</a:t>
            </a:r>
            <a:br>
              <a:rPr lang="en"/>
            </a:br>
            <a:r>
              <a:rPr lang="en"/>
              <a:t>2. a decorative pattern.</a:t>
            </a:r>
            <a:br>
              <a:rPr lang="en"/>
            </a:br>
            <a:r>
              <a:rPr lang="en" b="1"/>
              <a:t>3. purpose or planning that exists behind an action, fact, or object</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Game Design?</a:t>
            </a:r>
            <a:endParaRPr/>
          </a:p>
        </p:txBody>
      </p:sp>
      <p:sp>
        <p:nvSpPr>
          <p:cNvPr id="77" name="Google Shape;77;p16"/>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Game Design then?</a:t>
            </a:r>
            <a:endParaRPr/>
          </a:p>
        </p:txBody>
      </p:sp>
      <p:sp>
        <p:nvSpPr>
          <p:cNvPr id="83" name="Google Shape;83;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i="1"/>
              <a:t>Game development is the process of manifesting a producer and director’s ideas into reality. The driving force behind this process, which provides detailed direction and motivation to our entire staff from artists to programmers, is our team of game designers. No matter how talented your staff is, they can’t create a truly classic game without strong direction. As a game designer, you won’t make visuals. You won’t compose music. But your ideas will shape the world of the game most directly of all. </a:t>
            </a:r>
            <a:r>
              <a:rPr lang="en"/>
              <a:t>Platinum Games</a:t>
            </a:r>
            <a:endParaRPr/>
          </a:p>
          <a:p>
            <a:pPr marL="0" lvl="0" indent="0" algn="l" rtl="0">
              <a:spcBef>
                <a:spcPts val="1600"/>
              </a:spcBef>
              <a:spcAft>
                <a:spcPts val="1600"/>
              </a:spcAft>
              <a:buNone/>
            </a:pPr>
            <a:endParaRPr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490250" y="526350"/>
            <a:ext cx="5881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Game designers make the conscious decisions that shape the player experience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 name="Google Shape;94;p19"/>
          <p:cNvPicPr preferRelativeResize="0"/>
          <p:nvPr/>
        </p:nvPicPr>
        <p:blipFill>
          <a:blip r:embed="rId3">
            <a:alphaModFix/>
          </a:blip>
          <a:stretch>
            <a:fillRect/>
          </a:stretch>
        </p:blipFill>
        <p:spPr>
          <a:xfrm>
            <a:off x="0" y="26550"/>
            <a:ext cx="9144000" cy="5090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this good design ?</a:t>
            </a:r>
            <a:endParaRPr/>
          </a:p>
        </p:txBody>
      </p:sp>
      <p:sp>
        <p:nvSpPr>
          <p:cNvPr id="100" name="Google Shape;10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01" name="Google Shape;101;p20"/>
          <p:cNvPicPr preferRelativeResize="0"/>
          <p:nvPr/>
        </p:nvPicPr>
        <p:blipFill>
          <a:blip r:embed="rId3">
            <a:alphaModFix/>
          </a:blip>
          <a:stretch>
            <a:fillRect/>
          </a:stretch>
        </p:blipFill>
        <p:spPr>
          <a:xfrm>
            <a:off x="1679000" y="1270375"/>
            <a:ext cx="4935425" cy="3180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this good design?</a:t>
            </a:r>
            <a:endParaRPr/>
          </a:p>
        </p:txBody>
      </p:sp>
      <p:sp>
        <p:nvSpPr>
          <p:cNvPr id="107" name="Google Shape;10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08" name="Google Shape;108;p21"/>
          <p:cNvPicPr preferRelativeResize="0"/>
          <p:nvPr/>
        </p:nvPicPr>
        <p:blipFill>
          <a:blip r:embed="rId3">
            <a:alphaModFix/>
          </a:blip>
          <a:stretch>
            <a:fillRect/>
          </a:stretch>
        </p:blipFill>
        <p:spPr>
          <a:xfrm>
            <a:off x="2170263" y="1152475"/>
            <a:ext cx="4803475" cy="3602601"/>
          </a:xfrm>
          <a:prstGeom prst="rect">
            <a:avLst/>
          </a:prstGeom>
          <a:noFill/>
          <a:ln>
            <a:noFill/>
          </a:ln>
        </p:spPr>
      </p:pic>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460</Words>
  <Application>Microsoft Office PowerPoint</Application>
  <PresentationFormat>On-screen Show (16:9)</PresentationFormat>
  <Paragraphs>88</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Source Sans Pro</vt:lpstr>
      <vt:lpstr>Verdana</vt:lpstr>
      <vt:lpstr>Raleway</vt:lpstr>
      <vt:lpstr>Plum</vt:lpstr>
      <vt:lpstr>Introduction to Game Design</vt:lpstr>
      <vt:lpstr>Topics Covered in this session</vt:lpstr>
      <vt:lpstr>What is Design </vt:lpstr>
      <vt:lpstr>What is Game Design?</vt:lpstr>
      <vt:lpstr>What is Game Design then?</vt:lpstr>
      <vt:lpstr>Game designers make the conscious decisions that shape the player experience</vt:lpstr>
      <vt:lpstr>PowerPoint Presentation</vt:lpstr>
      <vt:lpstr>Is this good design ?</vt:lpstr>
      <vt:lpstr>Is this good design?</vt:lpstr>
      <vt:lpstr>Good game design is contextual but there are principles that can help </vt:lpstr>
      <vt:lpstr>What makes a game </vt:lpstr>
      <vt:lpstr>Design Terminology </vt:lpstr>
      <vt:lpstr>Mechanics</vt:lpstr>
      <vt:lpstr>Assets</vt:lpstr>
      <vt:lpstr>Feedback loop  </vt:lpstr>
      <vt:lpstr>Feedback Loop</vt:lpstr>
      <vt:lpstr>Flow </vt:lpstr>
      <vt:lpstr>Flow</vt:lpstr>
      <vt:lpstr>Flow</vt:lpstr>
      <vt:lpstr>Thesis, Antithesis, Synthesis (Goal, Conflict, Result) </vt:lpstr>
      <vt:lpstr>Top Down / Bottom up</vt:lpstr>
      <vt:lpstr>Maslow's Hierarchy of needs</vt:lpstr>
      <vt:lpstr>PowerPoint Presentation</vt:lpstr>
      <vt:lpstr>Hook  </vt:lpstr>
      <vt:lpstr>Theme</vt:lpstr>
      <vt:lpstr>PowerPoint Presentation</vt:lpstr>
      <vt:lpstr>Game Designer Job Description</vt:lpstr>
      <vt:lpstr>PowerPoint Presentation</vt:lpstr>
      <vt:lpstr>Recap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Game Design</dc:title>
  <dc:creator>Domain Student</dc:creator>
  <cp:lastModifiedBy>Technician</cp:lastModifiedBy>
  <cp:revision>1</cp:revision>
  <dcterms:modified xsi:type="dcterms:W3CDTF">2021-02-08T01:18:04Z</dcterms:modified>
</cp:coreProperties>
</file>